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jpg" ContentType="image/jpeg"/>
  <Override PartName="/ppt/notesSlides/notesSlide1.xml" ContentType="application/vnd.openxmlformats-officedocument.presentationml.notesSlide+xml"/>
  <Override PartName="/ppt/media/image2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1" r:id="rId2"/>
  </p:sldMasterIdLst>
  <p:notesMasterIdLst>
    <p:notesMasterId r:id="rId17"/>
  </p:notesMasterIdLst>
  <p:sldIdLst>
    <p:sldId id="256" r:id="rId3"/>
    <p:sldId id="270" r:id="rId4"/>
    <p:sldId id="257" r:id="rId5"/>
    <p:sldId id="258" r:id="rId6"/>
    <p:sldId id="259" r:id="rId7"/>
    <p:sldId id="260" r:id="rId8"/>
    <p:sldId id="261" r:id="rId9"/>
    <p:sldId id="268" r:id="rId10"/>
    <p:sldId id="263" r:id="rId11"/>
    <p:sldId id="264" r:id="rId12"/>
    <p:sldId id="265" r:id="rId13"/>
    <p:sldId id="271" r:id="rId14"/>
    <p:sldId id="266" r:id="rId15"/>
    <p:sldId id="269" r:id="rId16"/>
  </p:sldIdLst>
  <p:sldSz cx="9144000" cy="5143500" type="screen16x9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E659"/>
    <a:srgbClr val="2AD4C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34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41492-9C3D-4025-A54E-81A49E547EB5}" type="datetimeFigureOut">
              <a:rPr lang="pl-PL" smtClean="0"/>
              <a:t>02.10.2025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D22B2-E16A-471D-A36C-6364E6776D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578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D22B2-E16A-471D-A36C-6364E6776D1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839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920" y="368280"/>
            <a:ext cx="7930800" cy="243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7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4" name="Google Shape;11;p2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>
            <a:off x="3834360" y="1266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4" name="Google Shape;94;p19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1382600">
            <a:off x="5733360" y="-2468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560" y="5356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5268600" y="36910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7" name="Google Shape;100;p20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0224800">
            <a:off x="-2000520" y="1667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478960" y="1791000"/>
            <a:ext cx="6207840" cy="291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457200" y="440280"/>
            <a:ext cx="1294920" cy="762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5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0" name="Google Shape;15;p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8601600">
            <a:off x="2378880" y="-4229280"/>
            <a:ext cx="8775720" cy="765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242880" y="456480"/>
            <a:ext cx="5443200" cy="1035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" name="Google Shape;104;p21"/>
          <p:cNvSpPr/>
          <p:nvPr/>
        </p:nvSpPr>
        <p:spPr>
          <a:xfrm>
            <a:off x="457200" y="3846960"/>
            <a:ext cx="5757120" cy="55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CREDITS: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2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3"/>
              </a:rPr>
              <a:t>Freepik</a:t>
            </a: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457200" y="1221480"/>
            <a:ext cx="8233560" cy="1301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22924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7" name="Google Shape;25;p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200200">
            <a:off x="-3751920" y="-3812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7;p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5790200">
            <a:off x="-1680840" y="-1717200"/>
            <a:ext cx="4467240" cy="38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4053600" y="1704960"/>
            <a:ext cx="4512600" cy="283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69080" y="370800"/>
            <a:ext cx="2841480" cy="7336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576520" y="129276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2576520" y="218772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2576520" y="3082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2576520" y="3937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9" name="Google Shape;55;p1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0523400">
            <a:off x="6530760" y="56952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3445560"/>
            <a:ext cx="8113320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59;p14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9518600">
            <a:off x="3620520" y="257076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body"/>
          </p:nvPr>
        </p:nvSpPr>
        <p:spPr>
          <a:xfrm>
            <a:off x="845280" y="1199520"/>
            <a:ext cx="4619880" cy="20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5" name="Google Shape;63;p1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3072000">
            <a:off x="-2614320" y="-1976760"/>
            <a:ext cx="4433400" cy="386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782680" y="1249560"/>
            <a:ext cx="3360960" cy="389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66;p1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3175400">
            <a:off x="172080" y="-2061000"/>
            <a:ext cx="4599360" cy="40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9;p17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050000">
            <a:off x="7011720" y="-2139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860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2" name="Google Shape;79;p18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361400">
            <a:off x="5070240" y="27086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Wikiquote-logo.sv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0.jpeg"/><Relationship Id="rId2" Type="http://schemas.openxmlformats.org/officeDocument/2006/relationships/hyperlink" Target="https://en.wikipedia.org/wiki/File:Patopal2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File:Commons-logo.svg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hyperlink" Target="https://www.wikidata.org/wiki/Q330104#identifiers" TargetMode="External"/><Relationship Id="rId4" Type="http://schemas.openxmlformats.org/officeDocument/2006/relationships/hyperlink" Target="https://en.wikipedia.org/wiki/File:Wiktionary-logo-en-v2.svg" TargetMode="Externa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4390920"/>
            <a:ext cx="421920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Common Causes and Fixes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457200" y="371520"/>
            <a:ext cx="7934040" cy="242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5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Procrastination</a:t>
            </a:r>
            <a:endParaRPr lang="fr-FR" sz="7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026" name="Picture 2" descr="Special Edition - Pink Floyd - Time II, 2022 Artwork for Sale | San  Francisco Art Exchange">
            <a:extLst>
              <a:ext uri="{FF2B5EF4-FFF2-40B4-BE49-F238E27FC236}">
                <a16:creationId xmlns:a16="http://schemas.microsoft.com/office/drawing/2014/main" id="{4F7AC7FC-658C-2BD8-580A-877512CC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7567" y="-2076247"/>
            <a:ext cx="11627934" cy="97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DDD5B4AB-2C22-13A4-F4F9-DDDA98F1FDB5}"/>
              </a:ext>
            </a:extLst>
          </p:cNvPr>
          <p:cNvSpPr/>
          <p:nvPr/>
        </p:nvSpPr>
        <p:spPr>
          <a:xfrm>
            <a:off x="-1089567" y="-2053453"/>
            <a:ext cx="11627934" cy="9752654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475774C-E05E-84D3-576A-6D93EEB5A728}"/>
              </a:ext>
            </a:extLst>
          </p:cNvPr>
          <p:cNvSpPr txBox="1"/>
          <p:nvPr/>
        </p:nvSpPr>
        <p:spPr>
          <a:xfrm>
            <a:off x="-1949450" y="-179100"/>
            <a:ext cx="130429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Procrastination</a:t>
            </a:r>
          </a:p>
        </p:txBody>
      </p:sp>
      <p:sp>
        <p:nvSpPr>
          <p:cNvPr id="3" name="AutoShape 4" descr="Sad graveyard Stock Photos, Royalty Free Sad graveyard Images |  DepositPhotos">
            <a:extLst>
              <a:ext uri="{FF2B5EF4-FFF2-40B4-BE49-F238E27FC236}">
                <a16:creationId xmlns:a16="http://schemas.microsoft.com/office/drawing/2014/main" id="{D2912003-9ED2-5B7F-F46C-0E70856CB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F049AA3-BFFD-CD4F-C9A4-8EAF9A1A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0" y="3183864"/>
            <a:ext cx="8407399" cy="3525309"/>
          </a:xfrm>
          <a:prstGeom prst="rect">
            <a:avLst/>
          </a:prstGeom>
        </p:spPr>
      </p:pic>
      <p:sp>
        <p:nvSpPr>
          <p:cNvPr id="12" name="Strzałka: w dół 11">
            <a:extLst>
              <a:ext uri="{FF2B5EF4-FFF2-40B4-BE49-F238E27FC236}">
                <a16:creationId xmlns:a16="http://schemas.microsoft.com/office/drawing/2014/main" id="{9FCD1654-811B-1734-B466-5D80C60F79CE}"/>
              </a:ext>
            </a:extLst>
          </p:cNvPr>
          <p:cNvSpPr/>
          <p:nvPr/>
        </p:nvSpPr>
        <p:spPr>
          <a:xfrm>
            <a:off x="1169443" y="1671989"/>
            <a:ext cx="2695074" cy="12464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41C81A35-9BF6-769E-EEE0-F666D5674BD0}"/>
              </a:ext>
            </a:extLst>
          </p:cNvPr>
          <p:cNvSpPr/>
          <p:nvPr/>
        </p:nvSpPr>
        <p:spPr>
          <a:xfrm>
            <a:off x="1777999" y="2963991"/>
            <a:ext cx="5892801" cy="2428561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dół 3">
            <a:extLst>
              <a:ext uri="{FF2B5EF4-FFF2-40B4-BE49-F238E27FC236}">
                <a16:creationId xmlns:a16="http://schemas.microsoft.com/office/drawing/2014/main" id="{54FA4F91-8A59-5723-FF29-6DEA58598167}"/>
              </a:ext>
            </a:extLst>
          </p:cNvPr>
          <p:cNvSpPr/>
          <p:nvPr/>
        </p:nvSpPr>
        <p:spPr>
          <a:xfrm>
            <a:off x="5352422" y="1671989"/>
            <a:ext cx="2695074" cy="12464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235" y="75930"/>
            <a:ext cx="4057560" cy="68607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Behavioral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Strategies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235" y="3257820"/>
            <a:ext cx="5821845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Dividing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goals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into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smaller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parts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setting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reward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system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can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boost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confidence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effectiveness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significantly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7170" name="Picture 2" descr="Cartoon Division Sign Stock Illustrations – 788 Cartoon Division Sign Stock  Illustrations, Vectors &amp; Clipart - Dreamstime">
            <a:extLst>
              <a:ext uri="{FF2B5EF4-FFF2-40B4-BE49-F238E27FC236}">
                <a16:creationId xmlns:a16="http://schemas.microsoft.com/office/drawing/2014/main" id="{549C4498-0944-5653-C8A7-2BFB6870B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70643"/>
            <a:ext cx="9144000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62D487E-E17D-33B8-0961-2B61659A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45" y="3149177"/>
            <a:ext cx="2194556" cy="19943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350+ Work Desk Pictures [HD] | Download Free Images on Unsplash">
            <a:extLst>
              <a:ext uri="{FF2B5EF4-FFF2-40B4-BE49-F238E27FC236}">
                <a16:creationId xmlns:a16="http://schemas.microsoft.com/office/drawing/2014/main" id="{331E322F-0739-FBA0-3841-FF4809E7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800351" y="371475"/>
            <a:ext cx="1943099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Environmental</a:t>
            </a:r>
            <a:r>
              <a:rPr lang="en-US" sz="2800" b="0" i="1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 Adjustments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Mistral" panose="03090702030407020403" pitchFamily="66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342540" y="2619367"/>
            <a:ext cx="5600880" cy="8572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Creating a distraction-free workspace and setting clear deadlines improve productivity and task completion.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acker Animated Gif Maker - Piñata Farms - The best meme generator and meme  maker for video &amp; image memes">
            <a:extLst>
              <a:ext uri="{FF2B5EF4-FFF2-40B4-BE49-F238E27FC236}">
                <a16:creationId xmlns:a16="http://schemas.microsoft.com/office/drawing/2014/main" id="{619B6605-CDA1-FA47-2F21-13327319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E4E4C79-B5A6-06C0-95DB-88123AA05523}"/>
              </a:ext>
            </a:extLst>
          </p:cNvPr>
          <p:cNvSpPr txBox="1"/>
          <p:nvPr/>
        </p:nvSpPr>
        <p:spPr>
          <a:xfrm>
            <a:off x="1351855" y="2720340"/>
            <a:ext cx="6440289" cy="224676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pl-PL" sz="14000" dirty="0" err="1">
                <a:ln>
                  <a:solidFill>
                    <a:schemeClr val="accent1"/>
                  </a:solidFill>
                </a:ln>
                <a:blipFill dpi="0" rotWithShape="1">
                  <a:blip r:embed="rId4"/>
                  <a:srcRect/>
                  <a:stretch>
                    <a:fillRect/>
                  </a:stretch>
                </a:blipFill>
                <a:effectLst>
                  <a:glow rad="25400">
                    <a:schemeClr val="accent1"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Lifestyle</a:t>
            </a:r>
            <a:endParaRPr lang="pl-PL" sz="14000" dirty="0">
              <a:ln>
                <a:solidFill>
                  <a:schemeClr val="accent1"/>
                </a:solidFill>
              </a:ln>
              <a:blipFill dpi="0" rotWithShape="1">
                <a:blip r:embed="rId4"/>
                <a:srcRect/>
                <a:stretch>
                  <a:fillRect/>
                </a:stretch>
              </a:blipFill>
              <a:effectLst>
                <a:glow rad="25400">
                  <a:schemeClr val="accent1"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46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1C5ADA4-8497-1BE4-56B3-CB2FE68B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04" t="44002" r="7596" b="3741"/>
          <a:stretch>
            <a:fillRect/>
          </a:stretch>
        </p:blipFill>
        <p:spPr>
          <a:xfrm>
            <a:off x="0" y="-2569030"/>
            <a:ext cx="9144000" cy="8564811"/>
          </a:xfrm>
          <a:prstGeom prst="rect">
            <a:avLst/>
          </a:prstGeom>
        </p:spPr>
      </p:pic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1130300" y="3405420"/>
            <a:ext cx="688340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Procrastination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 hard to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control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,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with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nothing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a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little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of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dedication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,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you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shall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overcome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it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.</a:t>
            </a:r>
          </a:p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dirty="0" err="1">
                <a:solidFill>
                  <a:schemeClr val="bg1"/>
                </a:solidFill>
                <a:latin typeface="Calibri"/>
              </a:rPr>
              <a:t>Everything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</a:rPr>
              <a:t> in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you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r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hands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.</a:t>
            </a:r>
            <a:endParaRPr lang="fr-FR" sz="24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219450" y="437455"/>
            <a:ext cx="270510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Viaoda Libre"/>
                <a:ea typeface="Viaoda Libre"/>
              </a:rPr>
              <a:t>Conclusions</a:t>
            </a:r>
            <a:endParaRPr lang="fr-FR" sz="36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426AD9B8-7829-067A-3123-6DD5A3749E11}"/>
              </a:ext>
            </a:extLst>
          </p:cNvPr>
          <p:cNvSpPr/>
          <p:nvPr/>
        </p:nvSpPr>
        <p:spPr>
          <a:xfrm rot="21084884">
            <a:off x="4203589" y="2053992"/>
            <a:ext cx="736823" cy="706022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 l="-17000" t="-38000" r="-17000" b="-3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ymbol number sign, Question Mark, Cartoon transparent background PNG  clipart | HiClipart">
            <a:extLst>
              <a:ext uri="{FF2B5EF4-FFF2-40B4-BE49-F238E27FC236}">
                <a16:creationId xmlns:a16="http://schemas.microsoft.com/office/drawing/2014/main" id="{BA6F3911-549D-6106-C924-E030467F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9" y="1624330"/>
            <a:ext cx="2675408" cy="238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k vs. Guess – Monday 8AM">
            <a:extLst>
              <a:ext uri="{FF2B5EF4-FFF2-40B4-BE49-F238E27FC236}">
                <a16:creationId xmlns:a16="http://schemas.microsoft.com/office/drawing/2014/main" id="{BD8BC3B7-31DE-9C71-CCDC-1519CF7C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07217" cy="16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n the Importance of Questions in an Investigation | Chris Sanders">
            <a:extLst>
              <a:ext uri="{FF2B5EF4-FFF2-40B4-BE49-F238E27FC236}">
                <a16:creationId xmlns:a16="http://schemas.microsoft.com/office/drawing/2014/main" id="{6E7FE5DB-A1A4-8D84-6EDD-016B682A0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2296"/>
            <a:ext cx="2707217" cy="113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 Get the Most Out of Your Team, Ask Better Questions - Business HorsePower">
            <a:extLst>
              <a:ext uri="{FF2B5EF4-FFF2-40B4-BE49-F238E27FC236}">
                <a16:creationId xmlns:a16="http://schemas.microsoft.com/office/drawing/2014/main" id="{62A63A77-D8D0-3514-7BB2-2BC9589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17" y="1614171"/>
            <a:ext cx="2095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nswering tough interview questions | Michael Page">
            <a:extLst>
              <a:ext uri="{FF2B5EF4-FFF2-40B4-BE49-F238E27FC236}">
                <a16:creationId xmlns:a16="http://schemas.microsoft.com/office/drawing/2014/main" id="{B8DD51A0-961B-C915-658A-D805E4EA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17" y="-1"/>
            <a:ext cx="1864783" cy="16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93DF868-D7D4-110E-B4D0-B3A50F3DED09}"/>
              </a:ext>
            </a:extLst>
          </p:cNvPr>
          <p:cNvSpPr txBox="1"/>
          <p:nvPr/>
        </p:nvSpPr>
        <p:spPr>
          <a:xfrm>
            <a:off x="5873750" y="227389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 err="1">
                <a:latin typeface="Bradley Hand ITC" panose="03070402050302030203" pitchFamily="66" charset="0"/>
              </a:rPr>
              <a:t>Questions</a:t>
            </a:r>
            <a:endParaRPr lang="pl-PL" sz="3200" dirty="0">
              <a:latin typeface="Bradley Hand ITC" panose="03070402050302030203" pitchFamily="66" charset="0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4B6E6BD-B5F5-04E3-0956-ACB0FBBE6A51}"/>
              </a:ext>
            </a:extLst>
          </p:cNvPr>
          <p:cNvSpPr txBox="1"/>
          <p:nvPr/>
        </p:nvSpPr>
        <p:spPr>
          <a:xfrm>
            <a:off x="4931793" y="1301163"/>
            <a:ext cx="3791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Bradley Hand ITC" panose="03070402050302030203" pitchFamily="66" charset="0"/>
              </a:rPr>
              <a:t>W</a:t>
            </a:r>
            <a:r>
              <a:rPr lang="en-US" sz="2400" dirty="0">
                <a:latin typeface="Bradley Hand ITC" panose="03070402050302030203" pitchFamily="66" charset="0"/>
              </a:rPr>
              <a:t>hat is the main factor contributing to your </a:t>
            </a:r>
            <a:r>
              <a:rPr lang="pl-PL" sz="2400" dirty="0">
                <a:latin typeface="Bradley Hand ITC" panose="03070402050302030203" pitchFamily="66" charset="0"/>
              </a:rPr>
              <a:t>p</a:t>
            </a:r>
            <a:r>
              <a:rPr lang="en-US" sz="2400" dirty="0" err="1">
                <a:latin typeface="Bradley Hand ITC" panose="03070402050302030203" pitchFamily="66" charset="0"/>
              </a:rPr>
              <a:t>rocrastination</a:t>
            </a:r>
            <a:r>
              <a:rPr lang="pl-PL" sz="2400" dirty="0">
                <a:latin typeface="Bradley Hand ITC" panose="03070402050302030203" pitchFamily="66" charset="0"/>
              </a:rPr>
              <a:t>? How do </a:t>
            </a:r>
            <a:r>
              <a:rPr lang="pl-PL" sz="2400" dirty="0" err="1">
                <a:latin typeface="Bradley Hand ITC" panose="03070402050302030203" pitchFamily="66" charset="0"/>
              </a:rPr>
              <a:t>you</a:t>
            </a:r>
            <a:r>
              <a:rPr lang="pl-PL" sz="2400" dirty="0">
                <a:latin typeface="Bradley Hand ITC" panose="03070402050302030203" pitchFamily="66" charset="0"/>
              </a:rPr>
              <a:t> </a:t>
            </a:r>
            <a:r>
              <a:rPr lang="pl-PL" sz="2400" dirty="0" err="1">
                <a:latin typeface="Bradley Hand ITC" panose="03070402050302030203" pitchFamily="66" charset="0"/>
              </a:rPr>
              <a:t>deal</a:t>
            </a:r>
            <a:r>
              <a:rPr lang="pl-PL" sz="2400" dirty="0">
                <a:latin typeface="Bradley Hand ITC" panose="03070402050302030203" pitchFamily="66" charset="0"/>
              </a:rPr>
              <a:t> with </a:t>
            </a:r>
            <a:r>
              <a:rPr lang="pl-PL" sz="2400" dirty="0" err="1">
                <a:latin typeface="Bradley Hand ITC" panose="03070402050302030203" pitchFamily="66" charset="0"/>
              </a:rPr>
              <a:t>it</a:t>
            </a:r>
            <a:r>
              <a:rPr lang="pl-PL" sz="2400" dirty="0">
                <a:latin typeface="Bradley Hand ITC" panose="03070402050302030203" pitchFamily="66" charset="0"/>
              </a:rPr>
              <a:t>?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459356C-B3E6-B00A-A6D1-CAE681CA6C5A}"/>
              </a:ext>
            </a:extLst>
          </p:cNvPr>
          <p:cNvSpPr txBox="1"/>
          <p:nvPr/>
        </p:nvSpPr>
        <p:spPr>
          <a:xfrm>
            <a:off x="4931793" y="3227466"/>
            <a:ext cx="2966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>
                <a:latin typeface="Bradley Hand ITC" panose="03070402050302030203" pitchFamily="66" charset="0"/>
              </a:rPr>
              <a:t>Which</a:t>
            </a:r>
            <a:r>
              <a:rPr lang="pl-PL" sz="2400" dirty="0">
                <a:latin typeface="Bradley Hand ITC" panose="03070402050302030203" pitchFamily="66" charset="0"/>
              </a:rPr>
              <a:t> </a:t>
            </a:r>
            <a:r>
              <a:rPr lang="pl-PL" sz="2400" dirty="0" err="1">
                <a:latin typeface="Bradley Hand ITC" panose="03070402050302030203" pitchFamily="66" charset="0"/>
              </a:rPr>
              <a:t>solution</a:t>
            </a:r>
            <a:r>
              <a:rPr lang="pl-PL" sz="2400" dirty="0">
                <a:latin typeface="Bradley Hand ITC" panose="03070402050302030203" pitchFamily="66" charset="0"/>
              </a:rPr>
              <a:t> to </a:t>
            </a:r>
            <a:r>
              <a:rPr lang="pl-PL" sz="2400" dirty="0" err="1">
                <a:latin typeface="Bradley Hand ITC" panose="03070402050302030203" pitchFamily="66" charset="0"/>
              </a:rPr>
              <a:t>procrastination</a:t>
            </a:r>
            <a:r>
              <a:rPr lang="pl-PL" sz="2400" dirty="0">
                <a:latin typeface="Bradley Hand ITC" panose="03070402050302030203" pitchFamily="66" charset="0"/>
              </a:rPr>
              <a:t> </a:t>
            </a:r>
            <a:r>
              <a:rPr lang="pl-PL" sz="2400" dirty="0" err="1">
                <a:latin typeface="Bradley Hand ITC" panose="03070402050302030203" pitchFamily="66" charset="0"/>
              </a:rPr>
              <a:t>is</a:t>
            </a:r>
            <a:r>
              <a:rPr lang="pl-PL" sz="2400" dirty="0">
                <a:latin typeface="Bradley Hand ITC" panose="03070402050302030203" pitchFamily="66" charset="0"/>
              </a:rPr>
              <a:t> most </a:t>
            </a:r>
            <a:r>
              <a:rPr lang="pl-PL" sz="2400" dirty="0" err="1">
                <a:latin typeface="Bradley Hand ITC" panose="03070402050302030203" pitchFamily="66" charset="0"/>
              </a:rPr>
              <a:t>appealing</a:t>
            </a:r>
            <a:r>
              <a:rPr lang="pl-PL" sz="2400" dirty="0">
                <a:latin typeface="Bradley Hand ITC" panose="03070402050302030203" pitchFamily="66" charset="0"/>
              </a:rPr>
              <a:t> to </a:t>
            </a:r>
            <a:r>
              <a:rPr lang="pl-PL" sz="2400" dirty="0" err="1">
                <a:latin typeface="Bradley Hand ITC" panose="03070402050302030203" pitchFamily="66" charset="0"/>
              </a:rPr>
              <a:t>you</a:t>
            </a:r>
            <a:r>
              <a:rPr lang="pl-PL" sz="2400" dirty="0">
                <a:latin typeface="Bradley Hand ITC" panose="03070402050302030203" pitchFamily="66" charset="0"/>
              </a:rPr>
              <a:t> and </a:t>
            </a:r>
            <a:r>
              <a:rPr lang="pl-PL" sz="2400" dirty="0" err="1">
                <a:latin typeface="Bradley Hand ITC" panose="03070402050302030203" pitchFamily="66" charset="0"/>
              </a:rPr>
              <a:t>why</a:t>
            </a:r>
            <a:r>
              <a:rPr lang="pl-PL" sz="2400" dirty="0">
                <a:latin typeface="Bradley Hand ITC" panose="03070402050302030203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962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E2242F70-A8FE-2E15-0878-60DF68737C02}"/>
              </a:ext>
            </a:extLst>
          </p:cNvPr>
          <p:cNvSpPr txBox="1"/>
          <p:nvPr/>
        </p:nvSpPr>
        <p:spPr>
          <a:xfrm>
            <a:off x="860425" y="413317"/>
            <a:ext cx="4368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 err="1">
                <a:latin typeface="Impact" panose="020B0806030902050204" pitchFamily="34" charset="0"/>
              </a:rPr>
              <a:t>What</a:t>
            </a:r>
            <a:r>
              <a:rPr lang="pl-PL" sz="3200" dirty="0">
                <a:latin typeface="Impact" panose="020B0806030902050204" pitchFamily="34" charset="0"/>
              </a:rPr>
              <a:t> </a:t>
            </a:r>
            <a:r>
              <a:rPr lang="pl-PL" sz="3200" dirty="0" err="1">
                <a:latin typeface="Impact" panose="020B0806030902050204" pitchFamily="34" charset="0"/>
              </a:rPr>
              <a:t>is</a:t>
            </a:r>
            <a:r>
              <a:rPr lang="pl-PL" sz="3200" dirty="0">
                <a:latin typeface="Impact" panose="020B0806030902050204" pitchFamily="34" charset="0"/>
              </a:rPr>
              <a:t> Procrastination?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B5FC254-5AD5-49DE-3A1C-362FC4EDB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07803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Pató Péter Pál">
            <a:hlinkClick r:id="rId2"/>
            <a:extLst>
              <a:ext uri="{FF2B5EF4-FFF2-40B4-BE49-F238E27FC236}">
                <a16:creationId xmlns:a16="http://schemas.microsoft.com/office/drawing/2014/main" id="{AE2DB762-E34F-55B0-1544-966C33D18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-10402888"/>
            <a:ext cx="23812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4"/>
            <a:extLst>
              <a:ext uri="{FF2B5EF4-FFF2-40B4-BE49-F238E27FC236}">
                <a16:creationId xmlns:a16="http://schemas.microsoft.com/office/drawing/2014/main" id="{BCFC5732-6D5D-4BF7-EB19-F9746F4E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264563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hlinkClick r:id="rId6"/>
            <a:extLst>
              <a:ext uri="{FF2B5EF4-FFF2-40B4-BE49-F238E27FC236}">
                <a16:creationId xmlns:a16="http://schemas.microsoft.com/office/drawing/2014/main" id="{C59CA5F3-BF59-DD68-11D0-9519C6221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783675"/>
            <a:ext cx="2857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8"/>
            <a:extLst>
              <a:ext uri="{FF2B5EF4-FFF2-40B4-BE49-F238E27FC236}">
                <a16:creationId xmlns:a16="http://schemas.microsoft.com/office/drawing/2014/main" id="{2169597F-E8C3-1AE1-9F2D-3BEC5318C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2301200"/>
            <a:ext cx="3238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Edit this at Wikidata">
            <a:hlinkClick r:id="rId10" tooltip="Edit this at Wikidata"/>
            <a:extLst>
              <a:ext uri="{FF2B5EF4-FFF2-40B4-BE49-F238E27FC236}">
                <a16:creationId xmlns:a16="http://schemas.microsoft.com/office/drawing/2014/main" id="{622873A1-B851-27E2-0BC3-34FA6E00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23002875"/>
            <a:ext cx="9525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The fictional character Pepper, a girl wearing plaid and a large hat, is shaving a yak while explaining to someone offscreen that this is a productive step in her work.">
            <a:extLst>
              <a:ext uri="{FF2B5EF4-FFF2-40B4-BE49-F238E27FC236}">
                <a16:creationId xmlns:a16="http://schemas.microsoft.com/office/drawing/2014/main" id="{BFC9932B-B16A-526B-9BED-C7A60900A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0"/>
            <a:ext cx="3098800" cy="17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ogo – Wikipedia, wolna encyklopedia">
            <a:extLst>
              <a:ext uri="{FF2B5EF4-FFF2-40B4-BE49-F238E27FC236}">
                <a16:creationId xmlns:a16="http://schemas.microsoft.com/office/drawing/2014/main" id="{3A5212C2-3830-DE9F-A1D7-78195C1B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9374"/>
            <a:ext cx="7677150" cy="368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60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/>
          </p:nvPr>
        </p:nvSpPr>
        <p:spPr>
          <a:xfrm>
            <a:off x="847800" y="1200240"/>
            <a:ext cx="461916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1400" dirty="0">
                <a:solidFill>
                  <a:schemeClr val="dk1"/>
                </a:solidFill>
                <a:latin typeface="Calibri"/>
              </a:rPr>
              <a:t>Procrastination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serious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problem,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especially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among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young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unexperienced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people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tend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put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things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away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later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only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them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realize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that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deadline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looming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and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are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completely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unprepared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847800" y="192079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Introduction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5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9694280" y="2494002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C96D9DB-0480-00AC-7EF3-C7EF5499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88" b="3209"/>
          <a:stretch>
            <a:fillRect/>
          </a:stretch>
        </p:blipFill>
        <p:spPr>
          <a:xfrm>
            <a:off x="5587675" y="3111500"/>
            <a:ext cx="3556325" cy="194945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E1897F4F-22E8-2C82-D0D8-5415AFB83E80}"/>
              </a:ext>
            </a:extLst>
          </p:cNvPr>
          <p:cNvSpPr txBox="1"/>
          <p:nvPr/>
        </p:nvSpPr>
        <p:spPr>
          <a:xfrm>
            <a:off x="5886450" y="27421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Studying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1240325-E75D-E463-45C3-80849549735A}"/>
              </a:ext>
            </a:extLst>
          </p:cNvPr>
          <p:cNvSpPr txBox="1"/>
          <p:nvPr/>
        </p:nvSpPr>
        <p:spPr>
          <a:xfrm>
            <a:off x="7365837" y="2465169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Cyberbullying</a:t>
            </a:r>
          </a:p>
          <a:p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people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91B712B-AD86-E44B-28B3-E6FC1C572077}"/>
              </a:ext>
            </a:extLst>
          </p:cNvPr>
          <p:cNvSpPr txBox="1"/>
          <p:nvPr/>
        </p:nvSpPr>
        <p:spPr>
          <a:xfrm>
            <a:off x="5621857" y="1485690"/>
            <a:ext cx="34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/>
              <a:t>Thypical</a:t>
            </a:r>
            <a:r>
              <a:rPr lang="pl-PL" sz="2400" dirty="0"/>
              <a:t> </a:t>
            </a:r>
            <a:r>
              <a:rPr lang="pl-PL" sz="2400" dirty="0" err="1"/>
              <a:t>example</a:t>
            </a:r>
            <a:r>
              <a:rPr lang="pl-PL" sz="2400" dirty="0"/>
              <a:t> of Procrastination: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C0B6E363-0596-5B99-7D03-2B2E91CDE5CF}"/>
              </a:ext>
            </a:extLst>
          </p:cNvPr>
          <p:cNvSpPr txBox="1"/>
          <p:nvPr/>
        </p:nvSpPr>
        <p:spPr>
          <a:xfrm>
            <a:off x="984703" y="2281178"/>
            <a:ext cx="717459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Reasons</a:t>
            </a:r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 </a:t>
            </a:r>
            <a:r>
              <a:rPr lang="pl-PL" sz="8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for </a:t>
            </a:r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procrastination</a:t>
            </a:r>
            <a:endParaRPr lang="pl-PL" sz="8000" dirty="0">
              <a:ln>
                <a:gradFill>
                  <a:gsLst>
                    <a:gs pos="0">
                      <a:srgbClr val="FF0000"/>
                    </a:gs>
                    <a:gs pos="43000">
                      <a:srgbClr val="FFFF00"/>
                    </a:gs>
                    <a:gs pos="61000">
                      <a:srgbClr val="00B050"/>
                    </a:gs>
                    <a:gs pos="82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</a:ln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ase bcn">
            <a:extLst>
              <a:ext uri="{FF2B5EF4-FFF2-40B4-BE49-F238E27FC236}">
                <a16:creationId xmlns:a16="http://schemas.microsoft.com/office/drawing/2014/main" id="{9875506C-89D7-8DA6-90FA-C15D90843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166" y="-342900"/>
            <a:ext cx="11032331" cy="74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F378CFE9-88DF-F545-FEF2-2C9C264098D9}"/>
              </a:ext>
            </a:extLst>
          </p:cNvPr>
          <p:cNvSpPr/>
          <p:nvPr/>
        </p:nvSpPr>
        <p:spPr>
          <a:xfrm>
            <a:off x="-927100" y="-330200"/>
            <a:ext cx="11036300" cy="74041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482560" y="2980109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Fear of failure, low motivation, and perfectionism often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make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it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harder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to start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working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on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something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.</a:t>
            </a:r>
            <a:endParaRPr lang="en-US" sz="3600" b="0" u="none" strike="noStrike" dirty="0">
              <a:solidFill>
                <a:schemeClr val="bg1"/>
              </a:soli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/>
          </p:nvPr>
        </p:nvSpPr>
        <p:spPr>
          <a:xfrm>
            <a:off x="2455483" y="952590"/>
            <a:ext cx="2219325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surrounding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you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often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cause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p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rocrastination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.</a:t>
            </a:r>
            <a:endParaRPr lang="pl-PL" sz="1800" b="0" u="none" strike="noStrike" dirty="0">
              <a:solidFill>
                <a:schemeClr val="dk1"/>
              </a:solidFill>
              <a:effectLst/>
              <a:uFillTx/>
              <a:latin typeface="Calibri"/>
              <a:ea typeface="Albert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2098341" y="0"/>
            <a:ext cx="293361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Environmental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Influences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050" name="Picture 2" descr="a young boy is playing a video game on a tablet and a cell phone">
            <a:extLst>
              <a:ext uri="{FF2B5EF4-FFF2-40B4-BE49-F238E27FC236}">
                <a16:creationId xmlns:a16="http://schemas.microsoft.com/office/drawing/2014/main" id="{F6D27CEE-53BF-27F9-BB23-00349CFD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51" y="0"/>
            <a:ext cx="41120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ubway runner game is being played on a computer">
            <a:extLst>
              <a:ext uri="{FF2B5EF4-FFF2-40B4-BE49-F238E27FC236}">
                <a16:creationId xmlns:a16="http://schemas.microsoft.com/office/drawing/2014/main" id="{1A240803-4F78-0491-5312-28589C6D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193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meone is cutting a blue and white striped marshmallow with a knife">
            <a:extLst>
              <a:ext uri="{FF2B5EF4-FFF2-40B4-BE49-F238E27FC236}">
                <a16:creationId xmlns:a16="http://schemas.microsoft.com/office/drawing/2014/main" id="{2208DF41-8DC1-A1B4-3735-1B9EFE74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6" y="2668636"/>
            <a:ext cx="2812626" cy="24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zory na całki - odkryj niezbędne informacje">
            <a:extLst>
              <a:ext uri="{FF2B5EF4-FFF2-40B4-BE49-F238E27FC236}">
                <a16:creationId xmlns:a16="http://schemas.microsoft.com/office/drawing/2014/main" id="{4FDE5BCD-44CA-FE06-6C35-58EF4A65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920151" y="392111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gradFill flip="none" rotWithShape="1">
                  <a:gsLst>
                    <a:gs pos="0">
                      <a:srgbClr val="00B0F0"/>
                    </a:gs>
                    <a:gs pos="89000">
                      <a:srgbClr val="66FF33"/>
                    </a:gs>
                    <a:gs pos="100000">
                      <a:srgbClr val="65E659"/>
                    </a:gs>
                  </a:gsLst>
                  <a:lin ang="5400000" scaled="0"/>
                  <a:tileRect/>
                </a:gradFill>
                <a:effectLst/>
                <a:uFillTx/>
                <a:latin typeface="Impact" panose="020B0806030902050204" pitchFamily="34" charset="0"/>
                <a:ea typeface="Albert Sans"/>
              </a:rPr>
              <a:t>Unclear goals, overwhelming workload, and lack of interest in tasks often lead to procrastination.</a:t>
            </a:r>
            <a:endParaRPr lang="en-US" sz="2800" b="0" u="none" strike="noStrike" dirty="0">
              <a:gradFill flip="none" rotWithShape="1">
                <a:gsLst>
                  <a:gs pos="0">
                    <a:srgbClr val="00B0F0"/>
                  </a:gs>
                  <a:gs pos="89000">
                    <a:srgbClr val="66FF33"/>
                  </a:gs>
                  <a:gs pos="100000">
                    <a:srgbClr val="65E659"/>
                  </a:gs>
                </a:gsLst>
                <a:lin ang="5400000" scaled="0"/>
                <a:tileRect/>
              </a:gra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igh quality version | Picardía / Thumbs Up Emoji Man">
            <a:extLst>
              <a:ext uri="{FF2B5EF4-FFF2-40B4-BE49-F238E27FC236}">
                <a16:creationId xmlns:a16="http://schemas.microsoft.com/office/drawing/2014/main" id="{89CD184F-4AE9-EC38-B20D-CBBF350C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024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2C923428-C08C-033D-AC1B-543E538FD93D}"/>
              </a:ext>
            </a:extLst>
          </p:cNvPr>
          <p:cNvSpPr txBox="1"/>
          <p:nvPr/>
        </p:nvSpPr>
        <p:spPr>
          <a:xfrm>
            <a:off x="5628346" y="41029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Solutions to Procrastination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0797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25201" y="1364040"/>
            <a:ext cx="576478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Using tools like the </a:t>
            </a:r>
            <a:r>
              <a:rPr lang="en-US" sz="1800" b="1" u="none" strike="noStrike" dirty="0">
                <a:solidFill>
                  <a:srgbClr val="FF0000"/>
                </a:solidFill>
                <a:effectLst/>
                <a:uFillTx/>
                <a:latin typeface="Calibri"/>
                <a:ea typeface="Albert Sans"/>
              </a:rPr>
              <a:t>Pomodoro Technique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prioritizing tasks helps increase focus and reduce delays.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It’s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also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good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to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isolate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yourself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from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every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form of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fr-F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514440" y="209520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Time Management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Techniques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69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5789981" y="1249740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7E6FA44-4EE0-4590-DF6A-9818646B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680" y="2571750"/>
            <a:ext cx="5884661" cy="3332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239</Words>
  <Application>Microsoft Office PowerPoint</Application>
  <PresentationFormat>Pokaz na ekranie (16:9)</PresentationFormat>
  <Paragraphs>30</Paragraphs>
  <Slides>14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14</vt:i4>
      </vt:variant>
    </vt:vector>
  </HeadingPairs>
  <TitlesOfParts>
    <vt:vector size="26" baseType="lpstr">
      <vt:lpstr>Albert Sans</vt:lpstr>
      <vt:lpstr>Arial</vt:lpstr>
      <vt:lpstr>Bradley Hand ITC</vt:lpstr>
      <vt:lpstr>Calibri</vt:lpstr>
      <vt:lpstr>Impact</vt:lpstr>
      <vt:lpstr>Mistral</vt:lpstr>
      <vt:lpstr>OpenSymbol</vt:lpstr>
      <vt:lpstr>Symbol</vt:lpstr>
      <vt:lpstr>Viaoda Libre</vt:lpstr>
      <vt:lpstr>Wingdings</vt:lpstr>
      <vt:lpstr>Minimal Gradient by Slidesgo</vt:lpstr>
      <vt:lpstr>Slidesgo Final Pages</vt:lpstr>
      <vt:lpstr>Procrastination</vt:lpstr>
      <vt:lpstr>Prezentacja programu PowerPoint</vt:lpstr>
      <vt:lpstr>Introduction</vt:lpstr>
      <vt:lpstr>Prezentacja programu PowerPoint</vt:lpstr>
      <vt:lpstr>Prezentacja programu PowerPoint</vt:lpstr>
      <vt:lpstr>Environmental Influences</vt:lpstr>
      <vt:lpstr>Prezentacja programu PowerPoint</vt:lpstr>
      <vt:lpstr>Prezentacja programu PowerPoint</vt:lpstr>
      <vt:lpstr>Time Management Techniques</vt:lpstr>
      <vt:lpstr>Behavioral Strategies</vt:lpstr>
      <vt:lpstr>Environmental Adjustments</vt:lpstr>
      <vt:lpstr>Prezentacja programu PowerPoint</vt:lpstr>
      <vt:lpstr>Conclusions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kacper.ferber@outlook.com</cp:lastModifiedBy>
  <cp:revision>12</cp:revision>
  <dcterms:modified xsi:type="dcterms:W3CDTF">2025-10-02T08:12:47Z</dcterms:modified>
</cp:coreProperties>
</file>